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7556500" cy="10693400"/>
  <p:notesSz cx="6858000" cy="9144000"/>
  <p:embeddedFontLst>
    <p:embeddedFont>
      <p:font typeface="Kelvinch" panose="020B0604020202020204" charset="0"/>
      <p:regular r:id="rId3"/>
    </p:embeddedFont>
    <p:embeddedFont>
      <p:font typeface="Niconne" panose="020B0604020202020204" charset="0"/>
      <p:regular r:id="rId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8" d="100"/>
          <a:sy n="38" d="100"/>
        </p:scale>
        <p:origin x="2288"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font" Target="fonts/font1.fntdata"/><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DACA"/>
        </a:solidFill>
        <a:effectLst/>
      </p:bgPr>
    </p:bg>
    <p:spTree>
      <p:nvGrpSpPr>
        <p:cNvPr id="1" name=""/>
        <p:cNvGrpSpPr/>
        <p:nvPr/>
      </p:nvGrpSpPr>
      <p:grpSpPr>
        <a:xfrm>
          <a:off x="0" y="0"/>
          <a:ext cx="0" cy="0"/>
          <a:chOff x="0" y="0"/>
          <a:chExt cx="0" cy="0"/>
        </a:xfrm>
      </p:grpSpPr>
      <p:sp>
        <p:nvSpPr>
          <p:cNvPr id="2" name="Freeform 2"/>
          <p:cNvSpPr/>
          <p:nvPr/>
        </p:nvSpPr>
        <p:spPr>
          <a:xfrm flipV="1">
            <a:off x="5310405" y="4196782"/>
            <a:ext cx="6048000" cy="6637037"/>
          </a:xfrm>
          <a:custGeom>
            <a:avLst/>
            <a:gdLst/>
            <a:ahLst/>
            <a:cxnLst/>
            <a:rect l="l" t="t" r="r" b="b"/>
            <a:pathLst>
              <a:path w="6048000" h="6637037">
                <a:moveTo>
                  <a:pt x="0" y="6637037"/>
                </a:moveTo>
                <a:lnTo>
                  <a:pt x="6048000" y="6637037"/>
                </a:lnTo>
                <a:lnTo>
                  <a:pt x="6048000" y="0"/>
                </a:lnTo>
                <a:lnTo>
                  <a:pt x="0" y="0"/>
                </a:lnTo>
                <a:lnTo>
                  <a:pt x="0" y="6637037"/>
                </a:lnTo>
                <a:close/>
              </a:path>
            </a:pathLst>
          </a:custGeom>
          <a:blipFill>
            <a:blip r:embed="rId2">
              <a:alphaModFix amt="30000"/>
            </a:blip>
            <a:stretch>
              <a:fillRect/>
            </a:stretch>
          </a:blipFill>
        </p:spPr>
        <p:txBody>
          <a:bodyPr/>
          <a:lstStyle/>
          <a:p>
            <a:endParaRPr lang="nl-NL"/>
          </a:p>
        </p:txBody>
      </p:sp>
      <p:sp>
        <p:nvSpPr>
          <p:cNvPr id="3" name="Freeform 3"/>
          <p:cNvSpPr/>
          <p:nvPr/>
        </p:nvSpPr>
        <p:spPr>
          <a:xfrm>
            <a:off x="-156636" y="6222150"/>
            <a:ext cx="7873271" cy="4655072"/>
          </a:xfrm>
          <a:custGeom>
            <a:avLst/>
            <a:gdLst/>
            <a:ahLst/>
            <a:cxnLst/>
            <a:rect l="l" t="t" r="r" b="b"/>
            <a:pathLst>
              <a:path w="7873271" h="4655072">
                <a:moveTo>
                  <a:pt x="0" y="0"/>
                </a:moveTo>
                <a:lnTo>
                  <a:pt x="7873272" y="0"/>
                </a:lnTo>
                <a:lnTo>
                  <a:pt x="7873272" y="4655072"/>
                </a:lnTo>
                <a:lnTo>
                  <a:pt x="0" y="4655072"/>
                </a:lnTo>
                <a:lnTo>
                  <a:pt x="0" y="0"/>
                </a:lnTo>
                <a:close/>
              </a:path>
            </a:pathLst>
          </a:custGeom>
          <a:blipFill>
            <a:blip r:embed="rId3"/>
            <a:stretch>
              <a:fillRect/>
            </a:stretch>
          </a:blipFill>
        </p:spPr>
        <p:txBody>
          <a:bodyPr/>
          <a:lstStyle/>
          <a:p>
            <a:endParaRPr lang="nl-NL"/>
          </a:p>
        </p:txBody>
      </p:sp>
      <p:sp>
        <p:nvSpPr>
          <p:cNvPr id="4" name="Freeform 4"/>
          <p:cNvSpPr/>
          <p:nvPr/>
        </p:nvSpPr>
        <p:spPr>
          <a:xfrm>
            <a:off x="5570921" y="7732330"/>
            <a:ext cx="2466158" cy="2702728"/>
          </a:xfrm>
          <a:custGeom>
            <a:avLst/>
            <a:gdLst/>
            <a:ahLst/>
            <a:cxnLst/>
            <a:rect l="l" t="t" r="r" b="b"/>
            <a:pathLst>
              <a:path w="2466158" h="2702728">
                <a:moveTo>
                  <a:pt x="0" y="0"/>
                </a:moveTo>
                <a:lnTo>
                  <a:pt x="2466158" y="0"/>
                </a:lnTo>
                <a:lnTo>
                  <a:pt x="2466158" y="2702728"/>
                </a:lnTo>
                <a:lnTo>
                  <a:pt x="0" y="2702728"/>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nl-NL"/>
          </a:p>
        </p:txBody>
      </p:sp>
      <p:sp>
        <p:nvSpPr>
          <p:cNvPr id="5" name="Freeform 5"/>
          <p:cNvSpPr/>
          <p:nvPr/>
        </p:nvSpPr>
        <p:spPr>
          <a:xfrm rot="888914">
            <a:off x="4892919" y="2044602"/>
            <a:ext cx="2906200" cy="2008910"/>
          </a:xfrm>
          <a:custGeom>
            <a:avLst/>
            <a:gdLst/>
            <a:ahLst/>
            <a:cxnLst/>
            <a:rect l="l" t="t" r="r" b="b"/>
            <a:pathLst>
              <a:path w="2906200" h="2008910">
                <a:moveTo>
                  <a:pt x="0" y="0"/>
                </a:moveTo>
                <a:lnTo>
                  <a:pt x="2906200" y="0"/>
                </a:lnTo>
                <a:lnTo>
                  <a:pt x="2906200" y="2008911"/>
                </a:lnTo>
                <a:lnTo>
                  <a:pt x="0" y="2008911"/>
                </a:lnTo>
                <a:lnTo>
                  <a:pt x="0" y="0"/>
                </a:lnTo>
                <a:close/>
              </a:path>
            </a:pathLst>
          </a:custGeom>
          <a:blipFill>
            <a:blip r:embed="rId5"/>
            <a:stretch>
              <a:fillRect/>
            </a:stretch>
          </a:blipFill>
        </p:spPr>
        <p:txBody>
          <a:bodyPr/>
          <a:lstStyle/>
          <a:p>
            <a:endParaRPr lang="nl-NL"/>
          </a:p>
        </p:txBody>
      </p:sp>
      <p:sp>
        <p:nvSpPr>
          <p:cNvPr id="6" name="Freeform 6"/>
          <p:cNvSpPr/>
          <p:nvPr/>
        </p:nvSpPr>
        <p:spPr>
          <a:xfrm>
            <a:off x="5310405" y="-1826419"/>
            <a:ext cx="3505070" cy="3823712"/>
          </a:xfrm>
          <a:custGeom>
            <a:avLst/>
            <a:gdLst/>
            <a:ahLst/>
            <a:cxnLst/>
            <a:rect l="l" t="t" r="r" b="b"/>
            <a:pathLst>
              <a:path w="3505070" h="3823712">
                <a:moveTo>
                  <a:pt x="0" y="0"/>
                </a:moveTo>
                <a:lnTo>
                  <a:pt x="3505070" y="0"/>
                </a:lnTo>
                <a:lnTo>
                  <a:pt x="3505070" y="3823712"/>
                </a:lnTo>
                <a:lnTo>
                  <a:pt x="0" y="3823712"/>
                </a:lnTo>
                <a:lnTo>
                  <a:pt x="0" y="0"/>
                </a:lnTo>
                <a:close/>
              </a:path>
            </a:pathLst>
          </a:custGeom>
          <a:blipFill>
            <a:blip r:embed="rId6"/>
            <a:stretch>
              <a:fillRect/>
            </a:stretch>
          </a:blipFill>
        </p:spPr>
        <p:txBody>
          <a:bodyPr/>
          <a:lstStyle/>
          <a:p>
            <a:endParaRPr lang="nl-NL"/>
          </a:p>
        </p:txBody>
      </p:sp>
      <p:sp>
        <p:nvSpPr>
          <p:cNvPr id="7" name="Freeform 7"/>
          <p:cNvSpPr/>
          <p:nvPr/>
        </p:nvSpPr>
        <p:spPr>
          <a:xfrm>
            <a:off x="6277082" y="876801"/>
            <a:ext cx="1501927" cy="1638466"/>
          </a:xfrm>
          <a:custGeom>
            <a:avLst/>
            <a:gdLst/>
            <a:ahLst/>
            <a:cxnLst/>
            <a:rect l="l" t="t" r="r" b="b"/>
            <a:pathLst>
              <a:path w="1501927" h="1638466">
                <a:moveTo>
                  <a:pt x="0" y="0"/>
                </a:moveTo>
                <a:lnTo>
                  <a:pt x="1501927" y="0"/>
                </a:lnTo>
                <a:lnTo>
                  <a:pt x="1501927" y="1638467"/>
                </a:lnTo>
                <a:lnTo>
                  <a:pt x="0" y="1638467"/>
                </a:lnTo>
                <a:lnTo>
                  <a:pt x="0" y="0"/>
                </a:lnTo>
                <a:close/>
              </a:path>
            </a:pathLst>
          </a:custGeom>
          <a:blipFill>
            <a:blip r:embed="rId6"/>
            <a:stretch>
              <a:fillRect/>
            </a:stretch>
          </a:blipFill>
        </p:spPr>
        <p:txBody>
          <a:bodyPr/>
          <a:lstStyle/>
          <a:p>
            <a:endParaRPr lang="nl-NL"/>
          </a:p>
        </p:txBody>
      </p:sp>
      <p:grpSp>
        <p:nvGrpSpPr>
          <p:cNvPr id="8" name="Group 8"/>
          <p:cNvGrpSpPr/>
          <p:nvPr/>
        </p:nvGrpSpPr>
        <p:grpSpPr>
          <a:xfrm rot="801547">
            <a:off x="5202268" y="2410828"/>
            <a:ext cx="2321781" cy="1374395"/>
            <a:chOff x="0" y="0"/>
            <a:chExt cx="530526" cy="314049"/>
          </a:xfrm>
        </p:grpSpPr>
        <p:sp>
          <p:nvSpPr>
            <p:cNvPr id="9" name="Freeform 9"/>
            <p:cNvSpPr/>
            <p:nvPr/>
          </p:nvSpPr>
          <p:spPr>
            <a:xfrm>
              <a:off x="0" y="0"/>
              <a:ext cx="530526" cy="314049"/>
            </a:xfrm>
            <a:custGeom>
              <a:avLst/>
              <a:gdLst/>
              <a:ahLst/>
              <a:cxnLst/>
              <a:rect l="l" t="t" r="r" b="b"/>
              <a:pathLst>
                <a:path w="530526" h="314049">
                  <a:moveTo>
                    <a:pt x="0" y="0"/>
                  </a:moveTo>
                  <a:lnTo>
                    <a:pt x="530526" y="0"/>
                  </a:lnTo>
                  <a:lnTo>
                    <a:pt x="530526" y="314049"/>
                  </a:lnTo>
                  <a:lnTo>
                    <a:pt x="0" y="314049"/>
                  </a:lnTo>
                  <a:close/>
                </a:path>
              </a:pathLst>
            </a:custGeom>
            <a:blipFill>
              <a:blip r:embed="rId7"/>
              <a:stretch>
                <a:fillRect t="-12550"/>
              </a:stretch>
            </a:blipFill>
          </p:spPr>
          <p:txBody>
            <a:bodyPr/>
            <a:lstStyle/>
            <a:p>
              <a:endParaRPr lang="nl-NL"/>
            </a:p>
          </p:txBody>
        </p:sp>
      </p:grpSp>
      <p:grpSp>
        <p:nvGrpSpPr>
          <p:cNvPr id="10" name="Group 10"/>
          <p:cNvGrpSpPr/>
          <p:nvPr/>
        </p:nvGrpSpPr>
        <p:grpSpPr>
          <a:xfrm>
            <a:off x="253641" y="5443790"/>
            <a:ext cx="2223159" cy="2954129"/>
            <a:chOff x="0" y="0"/>
            <a:chExt cx="2964211" cy="3938839"/>
          </a:xfrm>
        </p:grpSpPr>
        <p:sp>
          <p:nvSpPr>
            <p:cNvPr id="11" name="Freeform 11"/>
            <p:cNvSpPr/>
            <p:nvPr/>
          </p:nvSpPr>
          <p:spPr>
            <a:xfrm rot="4963080" flipH="1" flipV="1">
              <a:off x="-342187" y="708377"/>
              <a:ext cx="3648586" cy="2522085"/>
            </a:xfrm>
            <a:custGeom>
              <a:avLst/>
              <a:gdLst/>
              <a:ahLst/>
              <a:cxnLst/>
              <a:rect l="l" t="t" r="r" b="b"/>
              <a:pathLst>
                <a:path w="3648586" h="2522085">
                  <a:moveTo>
                    <a:pt x="3648586" y="2522085"/>
                  </a:moveTo>
                  <a:lnTo>
                    <a:pt x="0" y="2522085"/>
                  </a:lnTo>
                  <a:lnTo>
                    <a:pt x="0" y="0"/>
                  </a:lnTo>
                  <a:lnTo>
                    <a:pt x="3648586" y="0"/>
                  </a:lnTo>
                  <a:lnTo>
                    <a:pt x="3648586" y="2522085"/>
                  </a:lnTo>
                  <a:close/>
                </a:path>
              </a:pathLst>
            </a:custGeom>
            <a:blipFill>
              <a:blip r:embed="rId5"/>
              <a:stretch>
                <a:fillRect/>
              </a:stretch>
            </a:blipFill>
          </p:spPr>
          <p:txBody>
            <a:bodyPr/>
            <a:lstStyle/>
            <a:p>
              <a:endParaRPr lang="nl-NL"/>
            </a:p>
          </p:txBody>
        </p:sp>
        <p:grpSp>
          <p:nvGrpSpPr>
            <p:cNvPr id="12" name="Group 12"/>
            <p:cNvGrpSpPr/>
            <p:nvPr/>
          </p:nvGrpSpPr>
          <p:grpSpPr>
            <a:xfrm rot="-494184">
              <a:off x="560501" y="495072"/>
              <a:ext cx="1939830" cy="2948695"/>
              <a:chOff x="0" y="0"/>
              <a:chExt cx="647350" cy="984023"/>
            </a:xfrm>
          </p:grpSpPr>
          <p:sp>
            <p:nvSpPr>
              <p:cNvPr id="13" name="Freeform 13"/>
              <p:cNvSpPr/>
              <p:nvPr/>
            </p:nvSpPr>
            <p:spPr>
              <a:xfrm>
                <a:off x="0" y="0"/>
                <a:ext cx="647350" cy="984023"/>
              </a:xfrm>
              <a:custGeom>
                <a:avLst/>
                <a:gdLst/>
                <a:ahLst/>
                <a:cxnLst/>
                <a:rect l="l" t="t" r="r" b="b"/>
                <a:pathLst>
                  <a:path w="647350" h="984023">
                    <a:moveTo>
                      <a:pt x="0" y="0"/>
                    </a:moveTo>
                    <a:lnTo>
                      <a:pt x="647350" y="0"/>
                    </a:lnTo>
                    <a:lnTo>
                      <a:pt x="647350" y="984023"/>
                    </a:lnTo>
                    <a:lnTo>
                      <a:pt x="0" y="984023"/>
                    </a:lnTo>
                    <a:close/>
                  </a:path>
                </a:pathLst>
              </a:custGeom>
              <a:blipFill>
                <a:blip r:embed="rId8"/>
                <a:stretch>
                  <a:fillRect l="-121957" r="-6054"/>
                </a:stretch>
              </a:blipFill>
            </p:spPr>
            <p:txBody>
              <a:bodyPr/>
              <a:lstStyle/>
              <a:p>
                <a:endParaRPr lang="nl-NL"/>
              </a:p>
            </p:txBody>
          </p:sp>
        </p:grpSp>
      </p:grpSp>
      <p:sp>
        <p:nvSpPr>
          <p:cNvPr id="14" name="Freeform 14"/>
          <p:cNvSpPr/>
          <p:nvPr/>
        </p:nvSpPr>
        <p:spPr>
          <a:xfrm rot="3215460" flipV="1">
            <a:off x="-3677227" y="-801072"/>
            <a:ext cx="6048000" cy="6637037"/>
          </a:xfrm>
          <a:custGeom>
            <a:avLst/>
            <a:gdLst/>
            <a:ahLst/>
            <a:cxnLst/>
            <a:rect l="l" t="t" r="r" b="b"/>
            <a:pathLst>
              <a:path w="6048000" h="6637037">
                <a:moveTo>
                  <a:pt x="0" y="6637037"/>
                </a:moveTo>
                <a:lnTo>
                  <a:pt x="6048000" y="6637037"/>
                </a:lnTo>
                <a:lnTo>
                  <a:pt x="6048000" y="0"/>
                </a:lnTo>
                <a:lnTo>
                  <a:pt x="0" y="0"/>
                </a:lnTo>
                <a:lnTo>
                  <a:pt x="0" y="6637037"/>
                </a:lnTo>
                <a:close/>
              </a:path>
            </a:pathLst>
          </a:custGeom>
          <a:blipFill>
            <a:blip r:embed="rId2">
              <a:alphaModFix amt="30000"/>
            </a:blip>
            <a:stretch>
              <a:fillRect/>
            </a:stretch>
          </a:blipFill>
        </p:spPr>
        <p:txBody>
          <a:bodyPr/>
          <a:lstStyle/>
          <a:p>
            <a:endParaRPr lang="nl-NL"/>
          </a:p>
        </p:txBody>
      </p:sp>
      <p:sp>
        <p:nvSpPr>
          <p:cNvPr id="15" name="Freeform 15"/>
          <p:cNvSpPr/>
          <p:nvPr/>
        </p:nvSpPr>
        <p:spPr>
          <a:xfrm>
            <a:off x="-2815207" y="646135"/>
            <a:ext cx="7499592" cy="1359301"/>
          </a:xfrm>
          <a:custGeom>
            <a:avLst/>
            <a:gdLst/>
            <a:ahLst/>
            <a:cxnLst/>
            <a:rect l="l" t="t" r="r" b="b"/>
            <a:pathLst>
              <a:path w="7499592" h="1359301">
                <a:moveTo>
                  <a:pt x="0" y="0"/>
                </a:moveTo>
                <a:lnTo>
                  <a:pt x="7499592" y="0"/>
                </a:lnTo>
                <a:lnTo>
                  <a:pt x="7499592" y="1359301"/>
                </a:lnTo>
                <a:lnTo>
                  <a:pt x="0" y="1359301"/>
                </a:lnTo>
                <a:lnTo>
                  <a:pt x="0" y="0"/>
                </a:lnTo>
                <a:close/>
              </a:path>
            </a:pathLst>
          </a:custGeom>
          <a:blipFill>
            <a:blip r:embed="rId9"/>
            <a:stretch>
              <a:fillRect/>
            </a:stretch>
          </a:blipFill>
        </p:spPr>
        <p:txBody>
          <a:bodyPr/>
          <a:lstStyle/>
          <a:p>
            <a:endParaRPr lang="nl-NL"/>
          </a:p>
        </p:txBody>
      </p:sp>
      <p:sp>
        <p:nvSpPr>
          <p:cNvPr id="16" name="Freeform 16"/>
          <p:cNvSpPr/>
          <p:nvPr/>
        </p:nvSpPr>
        <p:spPr>
          <a:xfrm>
            <a:off x="3514350" y="876801"/>
            <a:ext cx="407557" cy="829632"/>
          </a:xfrm>
          <a:custGeom>
            <a:avLst/>
            <a:gdLst/>
            <a:ahLst/>
            <a:cxnLst/>
            <a:rect l="l" t="t" r="r" b="b"/>
            <a:pathLst>
              <a:path w="407557" h="829632">
                <a:moveTo>
                  <a:pt x="0" y="0"/>
                </a:moveTo>
                <a:lnTo>
                  <a:pt x="407557" y="0"/>
                </a:lnTo>
                <a:lnTo>
                  <a:pt x="407557" y="829632"/>
                </a:lnTo>
                <a:lnTo>
                  <a:pt x="0" y="829632"/>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endParaRPr lang="nl-NL"/>
          </a:p>
        </p:txBody>
      </p:sp>
      <p:sp>
        <p:nvSpPr>
          <p:cNvPr id="17" name="Freeform 17"/>
          <p:cNvSpPr/>
          <p:nvPr/>
        </p:nvSpPr>
        <p:spPr>
          <a:xfrm>
            <a:off x="2598192" y="9781020"/>
            <a:ext cx="2363615" cy="121135"/>
          </a:xfrm>
          <a:custGeom>
            <a:avLst/>
            <a:gdLst/>
            <a:ahLst/>
            <a:cxnLst/>
            <a:rect l="l" t="t" r="r" b="b"/>
            <a:pathLst>
              <a:path w="2363615" h="121135">
                <a:moveTo>
                  <a:pt x="0" y="0"/>
                </a:moveTo>
                <a:lnTo>
                  <a:pt x="2363616" y="0"/>
                </a:lnTo>
                <a:lnTo>
                  <a:pt x="2363616" y="121135"/>
                </a:lnTo>
                <a:lnTo>
                  <a:pt x="0" y="121135"/>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nl-NL"/>
          </a:p>
        </p:txBody>
      </p:sp>
      <p:sp>
        <p:nvSpPr>
          <p:cNvPr id="18" name="TextBox 18"/>
          <p:cNvSpPr txBox="1"/>
          <p:nvPr/>
        </p:nvSpPr>
        <p:spPr>
          <a:xfrm>
            <a:off x="756000" y="4216970"/>
            <a:ext cx="6048000" cy="900430"/>
          </a:xfrm>
          <a:prstGeom prst="rect">
            <a:avLst/>
          </a:prstGeom>
        </p:spPr>
        <p:txBody>
          <a:bodyPr lIns="0" tIns="0" rIns="0" bIns="0" rtlCol="0" anchor="t">
            <a:spAutoFit/>
          </a:bodyPr>
          <a:lstStyle/>
          <a:p>
            <a:pPr algn="just">
              <a:lnSpc>
                <a:spcPts val="1819"/>
              </a:lnSpc>
            </a:pPr>
            <a:r>
              <a:rPr lang="en-US" sz="1299">
                <a:solidFill>
                  <a:srgbClr val="3E3325"/>
                </a:solidFill>
                <a:latin typeface="Kelvinch"/>
                <a:ea typeface="Kelvinch"/>
                <a:cs typeface="Kelvinch"/>
                <a:sym typeface="Kelvinch"/>
              </a:rPr>
              <a:t>Wat bijzonder dat jullie elkaar hebben gevonden in deze grote wereld. Twee mensen, ieder met een eigen verhaal, die nu samen verdergaan en een nieuw hoofdstuk beginnen. En wat straalt dat hoofdstuk nu al veel warmte, liefde en vertrouwen uit. En dat belooft alleen maar meer moois voor wat nog komt.</a:t>
            </a:r>
          </a:p>
        </p:txBody>
      </p:sp>
      <p:sp>
        <p:nvSpPr>
          <p:cNvPr id="19" name="TextBox 19"/>
          <p:cNvSpPr txBox="1"/>
          <p:nvPr/>
        </p:nvSpPr>
        <p:spPr>
          <a:xfrm>
            <a:off x="756000" y="815626"/>
            <a:ext cx="2975174" cy="1010793"/>
          </a:xfrm>
          <a:prstGeom prst="rect">
            <a:avLst/>
          </a:prstGeom>
        </p:spPr>
        <p:txBody>
          <a:bodyPr lIns="0" tIns="0" rIns="0" bIns="0" rtlCol="0" anchor="t">
            <a:spAutoFit/>
          </a:bodyPr>
          <a:lstStyle/>
          <a:p>
            <a:pPr algn="l">
              <a:lnSpc>
                <a:spcPts val="4026"/>
              </a:lnSpc>
            </a:pPr>
            <a:r>
              <a:rPr lang="en-US" sz="3300">
                <a:solidFill>
                  <a:srgbClr val="5B4C3B"/>
                </a:solidFill>
                <a:latin typeface="Niconne"/>
                <a:ea typeface="Niconne"/>
                <a:cs typeface="Niconne"/>
                <a:sym typeface="Niconne"/>
              </a:rPr>
              <a:t>Voor de Heer en Mevrouw Noort </a:t>
            </a:r>
          </a:p>
        </p:txBody>
      </p:sp>
      <p:sp>
        <p:nvSpPr>
          <p:cNvPr id="20" name="TextBox 20"/>
          <p:cNvSpPr txBox="1"/>
          <p:nvPr/>
        </p:nvSpPr>
        <p:spPr>
          <a:xfrm>
            <a:off x="788382" y="2384636"/>
            <a:ext cx="3659418" cy="1814830"/>
          </a:xfrm>
          <a:prstGeom prst="rect">
            <a:avLst/>
          </a:prstGeom>
        </p:spPr>
        <p:txBody>
          <a:bodyPr lIns="0" tIns="0" rIns="0" bIns="0" rtlCol="0" anchor="t">
            <a:spAutoFit/>
          </a:bodyPr>
          <a:lstStyle/>
          <a:p>
            <a:pPr algn="just">
              <a:lnSpc>
                <a:spcPts val="1819"/>
              </a:lnSpc>
            </a:pPr>
            <a:r>
              <a:rPr lang="en-US" sz="1299">
                <a:solidFill>
                  <a:srgbClr val="3E3325"/>
                </a:solidFill>
                <a:latin typeface="Kelvinch"/>
                <a:ea typeface="Kelvinch"/>
                <a:cs typeface="Kelvinch"/>
                <a:sym typeface="Kelvinch"/>
              </a:rPr>
              <a:t>Een huwelijk gaat niet alleen over één perfecte dag. Het gaat over samen thuiskomen bij elkaar. Over lachen tot je buikpijn hebt, elkaar steunen wanneer het even tegenzit en samen herinneringen maken die later de mooiste verhalen worden. Het zijn juist die kleine alledaagse momenten die alles bijzonder maken.</a:t>
            </a:r>
          </a:p>
          <a:p>
            <a:pPr algn="just">
              <a:lnSpc>
                <a:spcPts val="1819"/>
              </a:lnSpc>
            </a:pPr>
            <a:endParaRPr lang="en-US" sz="1299">
              <a:solidFill>
                <a:srgbClr val="3E3325"/>
              </a:solidFill>
              <a:latin typeface="Kelvinch"/>
              <a:ea typeface="Kelvinch"/>
              <a:cs typeface="Kelvinch"/>
              <a:sym typeface="Kelvinch"/>
            </a:endParaRPr>
          </a:p>
        </p:txBody>
      </p:sp>
      <p:sp>
        <p:nvSpPr>
          <p:cNvPr id="21" name="TextBox 21"/>
          <p:cNvSpPr txBox="1"/>
          <p:nvPr/>
        </p:nvSpPr>
        <p:spPr>
          <a:xfrm>
            <a:off x="2459231" y="5488875"/>
            <a:ext cx="4344769" cy="1129030"/>
          </a:xfrm>
          <a:prstGeom prst="rect">
            <a:avLst/>
          </a:prstGeom>
        </p:spPr>
        <p:txBody>
          <a:bodyPr lIns="0" tIns="0" rIns="0" bIns="0" rtlCol="0" anchor="t">
            <a:spAutoFit/>
          </a:bodyPr>
          <a:lstStyle/>
          <a:p>
            <a:pPr algn="just">
              <a:lnSpc>
                <a:spcPts val="1819"/>
              </a:lnSpc>
            </a:pPr>
            <a:r>
              <a:rPr lang="en-US" sz="1299">
                <a:solidFill>
                  <a:srgbClr val="3E3325"/>
                </a:solidFill>
                <a:latin typeface="Kelvinch"/>
                <a:ea typeface="Kelvinch"/>
                <a:cs typeface="Kelvinch"/>
                <a:sym typeface="Kelvinch"/>
              </a:rPr>
              <a:t>Ik wens jullie een leven toe waarin geluk zit in de kleine dingen. In lange gesprekken aan tafel, spontane avonturen, eindeloos veel lachen en troost op moeilijke dagen. Maar vooral in het gevoel dat je alles aankunt, zolang je het samen doet.</a:t>
            </a:r>
          </a:p>
        </p:txBody>
      </p:sp>
      <p:sp>
        <p:nvSpPr>
          <p:cNvPr id="22" name="TextBox 22"/>
          <p:cNvSpPr txBox="1"/>
          <p:nvPr/>
        </p:nvSpPr>
        <p:spPr>
          <a:xfrm>
            <a:off x="2725415" y="6865555"/>
            <a:ext cx="4078585" cy="1357630"/>
          </a:xfrm>
          <a:prstGeom prst="rect">
            <a:avLst/>
          </a:prstGeom>
        </p:spPr>
        <p:txBody>
          <a:bodyPr lIns="0" tIns="0" rIns="0" bIns="0" rtlCol="0" anchor="t">
            <a:spAutoFit/>
          </a:bodyPr>
          <a:lstStyle/>
          <a:p>
            <a:pPr algn="just">
              <a:lnSpc>
                <a:spcPts val="1819"/>
              </a:lnSpc>
            </a:pPr>
            <a:r>
              <a:rPr lang="en-US" sz="1299">
                <a:solidFill>
                  <a:srgbClr val="3E3325"/>
                </a:solidFill>
                <a:latin typeface="Kelvinch"/>
                <a:ea typeface="Kelvinch"/>
                <a:cs typeface="Kelvinch"/>
                <a:sym typeface="Kelvinch"/>
              </a:rPr>
              <a:t>Blijf elkaar kiezen. Op de gewone dagen, op de drukke dagen en op alle dagen waarop het leven even anders loopt dan gepland. Want liefde zit uiteindelijk niet alleen in grote woorden of bijzondere momenten, maar juist in de dagelijkse kleine dingen.</a:t>
            </a:r>
          </a:p>
          <a:p>
            <a:pPr algn="just">
              <a:lnSpc>
                <a:spcPts val="1819"/>
              </a:lnSpc>
            </a:pPr>
            <a:endParaRPr lang="en-US" sz="1299">
              <a:solidFill>
                <a:srgbClr val="3E3325"/>
              </a:solidFill>
              <a:latin typeface="Kelvinch"/>
              <a:ea typeface="Kelvinch"/>
              <a:cs typeface="Kelvinch"/>
              <a:sym typeface="Kelvinch"/>
            </a:endParaRPr>
          </a:p>
        </p:txBody>
      </p:sp>
      <p:sp>
        <p:nvSpPr>
          <p:cNvPr id="23" name="TextBox 23"/>
          <p:cNvSpPr txBox="1"/>
          <p:nvPr/>
        </p:nvSpPr>
        <p:spPr>
          <a:xfrm>
            <a:off x="1841400" y="8281079"/>
            <a:ext cx="4078585" cy="671830"/>
          </a:xfrm>
          <a:prstGeom prst="rect">
            <a:avLst/>
          </a:prstGeom>
        </p:spPr>
        <p:txBody>
          <a:bodyPr lIns="0" tIns="0" rIns="0" bIns="0" rtlCol="0" anchor="t">
            <a:spAutoFit/>
          </a:bodyPr>
          <a:lstStyle/>
          <a:p>
            <a:pPr algn="just">
              <a:lnSpc>
                <a:spcPts val="1819"/>
              </a:lnSpc>
            </a:pPr>
            <a:r>
              <a:rPr lang="en-US" sz="1299">
                <a:solidFill>
                  <a:srgbClr val="3E3325"/>
                </a:solidFill>
                <a:latin typeface="Kelvinch"/>
                <a:ea typeface="Kelvinch"/>
                <a:cs typeface="Kelvinch"/>
                <a:sym typeface="Kelvinch"/>
              </a:rPr>
              <a:t>Ik hoop dat jullie met een grote glimlach terugkijken op een prachtige trouwdag, omringd door de mensen die zoveel om jullie geven!</a:t>
            </a:r>
          </a:p>
        </p:txBody>
      </p:sp>
      <p:sp>
        <p:nvSpPr>
          <p:cNvPr id="24" name="TextBox 24"/>
          <p:cNvSpPr txBox="1"/>
          <p:nvPr/>
        </p:nvSpPr>
        <p:spPr>
          <a:xfrm>
            <a:off x="1975191" y="9171984"/>
            <a:ext cx="3544819" cy="443230"/>
          </a:xfrm>
          <a:prstGeom prst="rect">
            <a:avLst/>
          </a:prstGeom>
        </p:spPr>
        <p:txBody>
          <a:bodyPr lIns="0" tIns="0" rIns="0" bIns="0" rtlCol="0" anchor="t">
            <a:spAutoFit/>
          </a:bodyPr>
          <a:lstStyle/>
          <a:p>
            <a:pPr algn="ctr">
              <a:lnSpc>
                <a:spcPts val="1819"/>
              </a:lnSpc>
            </a:pPr>
            <a:r>
              <a:rPr lang="en-US" sz="1299">
                <a:solidFill>
                  <a:srgbClr val="3E3325"/>
                </a:solidFill>
                <a:latin typeface="Kelvinch"/>
                <a:ea typeface="Kelvinch"/>
                <a:cs typeface="Kelvinch"/>
                <a:sym typeface="Kelvinch"/>
              </a:rPr>
              <a:t>Liefs, </a:t>
            </a:r>
          </a:p>
          <a:p>
            <a:pPr algn="ctr">
              <a:lnSpc>
                <a:spcPts val="1819"/>
              </a:lnSpc>
            </a:pPr>
            <a:r>
              <a:rPr lang="en-US" sz="1299">
                <a:solidFill>
                  <a:srgbClr val="3E3325"/>
                </a:solidFill>
                <a:latin typeface="Kelvinch"/>
                <a:ea typeface="Kelvinch"/>
                <a:cs typeface="Kelvinch"/>
                <a:sym typeface="Kelvinch"/>
              </a:rPr>
              <a:t>Gerard en Isabel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242</Words>
  <Application>Microsoft Office PowerPoint</Application>
  <PresentationFormat>Aangepast</PresentationFormat>
  <Paragraphs>8</Paragraphs>
  <Slides>1</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vt:i4>
      </vt:variant>
    </vt:vector>
  </HeadingPairs>
  <TitlesOfParts>
    <vt:vector size="6" baseType="lpstr">
      <vt:lpstr>Calibri</vt:lpstr>
      <vt:lpstr>Niconne</vt:lpstr>
      <vt:lpstr>Arial</vt:lpstr>
      <vt:lpstr>Kelvinch</vt:lpstr>
      <vt:lpstr>Office Theme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R&amp;D Beige Neutral Vntage Scrapbook Story Page A4 Document</dc:title>
  <cp:lastModifiedBy>Rhodé Brouwer</cp:lastModifiedBy>
  <cp:revision>1</cp:revision>
  <dcterms:created xsi:type="dcterms:W3CDTF">2006-08-16T00:00:00Z</dcterms:created>
  <dcterms:modified xsi:type="dcterms:W3CDTF">2026-05-17T19:07:10Z</dcterms:modified>
  <dc:identifier>DAHJ8gk_IRE</dc:identifier>
</cp:coreProperties>
</file>